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1" r:id="rId4"/>
    <p:sldId id="263" r:id="rId5"/>
    <p:sldId id="264" r:id="rId6"/>
    <p:sldId id="258" r:id="rId7"/>
    <p:sldId id="265" r:id="rId8"/>
    <p:sldId id="266" r:id="rId9"/>
    <p:sldId id="267" r:id="rId10"/>
    <p:sldId id="268" r:id="rId11"/>
    <p:sldId id="272" r:id="rId12"/>
    <p:sldId id="275" r:id="rId13"/>
    <p:sldId id="269" r:id="rId14"/>
    <p:sldId id="270" r:id="rId15"/>
    <p:sldId id="274" r:id="rId16"/>
    <p:sldId id="273" r:id="rId17"/>
  </p:sldIdLst>
  <p:sldSz cx="9144000" cy="6858000" type="screen4x3"/>
  <p:notesSz cx="6761163" cy="9942513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Trebuchet MS"/>
        <a:ea typeface="Trebuchet MS"/>
        <a:cs typeface="Trebuchet M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2EB"/>
          </a:solidFill>
        </a:fill>
      </a:tcStyle>
    </a:wholeTbl>
    <a:band2H>
      <a:tcTxStyle/>
      <a:tcStyle>
        <a:tcBdr/>
        <a:fill>
          <a:solidFill>
            <a:srgbClr val="E8EAF5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1F7CF"/>
          </a:solidFill>
        </a:fill>
      </a:tcStyle>
    </a:wholeTbl>
    <a:band2H>
      <a:tcTxStyle/>
      <a:tcStyle>
        <a:tcBdr/>
        <a:fill>
          <a:solidFill>
            <a:srgbClr val="F0FBE9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ACDCB"/>
          </a:solidFill>
        </a:fill>
      </a:tcStyle>
    </a:wholeTbl>
    <a:band2H>
      <a:tcTxStyle/>
      <a:tcStyle>
        <a:tcBdr/>
        <a:fill>
          <a:solidFill>
            <a:srgbClr val="FCE8E7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Trebuchet MS"/>
          <a:ea typeface="Trebuchet MS"/>
          <a:cs typeface="Trebuchet MS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01489" y="4722694"/>
            <a:ext cx="4958186" cy="447413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35000028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/>
          <p:nvPr/>
        </p:nvSpPr>
        <p:spPr>
          <a:xfrm>
            <a:off x="0" y="3866920"/>
            <a:ext cx="9144000" cy="2991081"/>
          </a:xfrm>
          <a:prstGeom prst="rect">
            <a:avLst/>
          </a:prstGeom>
          <a:gradFill>
            <a:gsLst>
              <a:gs pos="0">
                <a:srgbClr val="FFFFFF">
                  <a:alpha val="91000"/>
                </a:srgbClr>
              </a:gs>
              <a:gs pos="37000">
                <a:srgbClr val="FFFFFF">
                  <a:alpha val="76000"/>
                </a:srgbClr>
              </a:gs>
              <a:gs pos="100000">
                <a:srgbClr val="B4DCFA">
                  <a:alpha val="79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Shape 16"/>
          <p:cNvSpPr/>
          <p:nvPr/>
        </p:nvSpPr>
        <p:spPr>
          <a:xfrm>
            <a:off x="0" y="-1"/>
            <a:ext cx="9144000" cy="3866922"/>
          </a:xfrm>
          <a:prstGeom prst="rect">
            <a:avLst/>
          </a:prstGeom>
          <a:gradFill>
            <a:gsLst>
              <a:gs pos="0">
                <a:srgbClr val="FFFFFF">
                  <a:alpha val="89000"/>
                </a:srgbClr>
              </a:gs>
              <a:gs pos="48000">
                <a:srgbClr val="FFFFFF">
                  <a:alpha val="62000"/>
                </a:srgbClr>
              </a:gs>
              <a:gs pos="100000">
                <a:srgbClr val="B4DCFA">
                  <a:alpha val="79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" name="Shape 17"/>
          <p:cNvSpPr/>
          <p:nvPr/>
        </p:nvSpPr>
        <p:spPr>
          <a:xfrm>
            <a:off x="0" y="2652310"/>
            <a:ext cx="9144000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30000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6000"/>
                </a:srgbClr>
              </a:gs>
              <a:gs pos="64999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Shape 18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rgbClr val="FFFFFF"/>
              </a:gs>
              <a:gs pos="54000">
                <a:srgbClr val="FFFFFF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Shape 19"/>
          <p:cNvSpPr>
            <a:spLocks noGrp="1"/>
          </p:cNvSpPr>
          <p:nvPr>
            <p:ph type="body" sz="quarter" idx="1"/>
          </p:nvPr>
        </p:nvSpPr>
        <p:spPr>
          <a:xfrm>
            <a:off x="1473795" y="5052545"/>
            <a:ext cx="5637011" cy="882120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FontTx/>
              <a:buNone/>
              <a:defRPr>
                <a:solidFill>
                  <a:srgbClr val="212745"/>
                </a:solidFill>
              </a:defRPr>
            </a:lvl1pPr>
            <a:lvl2pPr marL="0" indent="457200">
              <a:buClrTx/>
              <a:buSzTx/>
              <a:buFontTx/>
              <a:buNone/>
              <a:defRPr>
                <a:solidFill>
                  <a:srgbClr val="212745"/>
                </a:solidFill>
              </a:defRPr>
            </a:lvl2pPr>
            <a:lvl3pPr marL="0" indent="914400">
              <a:buClrTx/>
              <a:buSzTx/>
              <a:buFontTx/>
              <a:buNone/>
              <a:defRPr>
                <a:solidFill>
                  <a:srgbClr val="212745"/>
                </a:solidFill>
              </a:defRPr>
            </a:lvl3pPr>
            <a:lvl4pPr marL="0" indent="1371600">
              <a:buClrTx/>
              <a:buSzTx/>
              <a:buFontTx/>
              <a:buNone/>
              <a:defRPr>
                <a:solidFill>
                  <a:srgbClr val="212745"/>
                </a:solidFill>
              </a:defRPr>
            </a:lvl4pPr>
            <a:lvl5pPr marL="0" indent="1828800">
              <a:buClrTx/>
              <a:buSzTx/>
              <a:buFontTx/>
              <a:buNone/>
              <a:defRPr>
                <a:solidFill>
                  <a:srgbClr val="212745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817581" y="3132290"/>
            <a:ext cx="7175352" cy="1793167"/>
          </a:xfrm>
          <a:prstGeom prst="rect">
            <a:avLst/>
          </a:prstGeom>
        </p:spPr>
        <p:txBody>
          <a:bodyPr>
            <a:normAutofit/>
          </a:bodyPr>
          <a:lstStyle>
            <a:lvl1pPr marL="640080" indent="-457200" algn="l">
              <a:defRPr sz="5400"/>
            </a:lvl1pPr>
          </a:lstStyle>
          <a:p>
            <a:r>
              <a:t>Текст заголовка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xfrm>
            <a:off x="1793288" y="4372168"/>
            <a:ext cx="6512512" cy="1143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sz="half" idx="1"/>
          </p:nvPr>
        </p:nvSpPr>
        <p:spPr>
          <a:xfrm>
            <a:off x="1905000" y="731519"/>
            <a:ext cx="6400800" cy="3474721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1153757" y="376516"/>
            <a:ext cx="2057401" cy="5238341"/>
          </a:xfrm>
          <a:prstGeom prst="rect">
            <a:avLst/>
          </a:prstGeom>
        </p:spPr>
        <p:txBody>
          <a:bodyPr>
            <a:normAutofit/>
          </a:bodyPr>
          <a:lstStyle>
            <a:lvl1pPr algn="l"/>
          </a:lstStyle>
          <a:p>
            <a:r>
              <a:t>Текст заголовка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half" idx="1"/>
          </p:nvPr>
        </p:nvSpPr>
        <p:spPr>
          <a:xfrm>
            <a:off x="3324112" y="731519"/>
            <a:ext cx="4829288" cy="4894730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>
            <a:spLocks noGrp="1"/>
          </p:cNvSpPr>
          <p:nvPr>
            <p:ph type="title"/>
          </p:nvPr>
        </p:nvSpPr>
        <p:spPr>
          <a:xfrm>
            <a:off x="1793288" y="4372168"/>
            <a:ext cx="6512512" cy="1143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29" name="Shape 29"/>
          <p:cNvSpPr>
            <a:spLocks noGrp="1"/>
          </p:cNvSpPr>
          <p:nvPr>
            <p:ph type="body" sz="half" idx="1"/>
          </p:nvPr>
        </p:nvSpPr>
        <p:spPr>
          <a:xfrm>
            <a:off x="1143000" y="731519"/>
            <a:ext cx="6400800" cy="3474722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" name="Shape 3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0" y="3866920"/>
            <a:ext cx="9144000" cy="2991081"/>
          </a:xfrm>
          <a:prstGeom prst="rect">
            <a:avLst/>
          </a:prstGeom>
          <a:gradFill>
            <a:gsLst>
              <a:gs pos="0">
                <a:srgbClr val="FFFFFF">
                  <a:alpha val="92000"/>
                </a:srgbClr>
              </a:gs>
              <a:gs pos="37000">
                <a:srgbClr val="FFFFFF">
                  <a:alpha val="77000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0" y="-1"/>
            <a:ext cx="9144000" cy="3866922"/>
          </a:xfrm>
          <a:prstGeom prst="rect">
            <a:avLst/>
          </a:prstGeom>
          <a:gradFill>
            <a:gsLst>
              <a:gs pos="0">
                <a:srgbClr val="FFFFFF">
                  <a:alpha val="90000"/>
                </a:srgbClr>
              </a:gs>
              <a:gs pos="48000">
                <a:srgbClr val="FFFFFF">
                  <a:alpha val="63000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" name="Shape 39"/>
          <p:cNvSpPr/>
          <p:nvPr/>
        </p:nvSpPr>
        <p:spPr>
          <a:xfrm>
            <a:off x="0" y="2652310"/>
            <a:ext cx="9144000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30000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6000"/>
                </a:srgbClr>
              </a:gs>
              <a:gs pos="64999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" name="Shape 4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rgbClr val="FFFFFF"/>
              </a:gs>
              <a:gs pos="54000">
                <a:srgbClr val="FFFFFF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7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42" name="Shape 42"/>
          <p:cNvSpPr>
            <a:spLocks noGrp="1"/>
          </p:cNvSpPr>
          <p:nvPr>
            <p:ph type="body" sz="quarter" idx="1"/>
          </p:nvPr>
        </p:nvSpPr>
        <p:spPr>
          <a:xfrm>
            <a:off x="2022437" y="4607511"/>
            <a:ext cx="5970496" cy="835460"/>
          </a:xfrm>
          <a:prstGeom prst="rect">
            <a:avLst/>
          </a:prstGeom>
        </p:spPr>
        <p:txBody>
          <a:bodyPr/>
          <a:lstStyle>
            <a:lvl1pPr marL="0" indent="0" algn="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212745"/>
                </a:solidFill>
              </a:defRPr>
            </a:lvl1pPr>
            <a:lvl2pPr marL="0" indent="457200" algn="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212745"/>
                </a:solidFill>
              </a:defRPr>
            </a:lvl2pPr>
            <a:lvl3pPr marL="0" indent="914400" algn="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212745"/>
                </a:solidFill>
              </a:defRPr>
            </a:lvl3pPr>
            <a:lvl4pPr marL="0" indent="1371600" algn="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212745"/>
                </a:solidFill>
              </a:defRPr>
            </a:lvl4pPr>
            <a:lvl5pPr marL="0" indent="1828800" algn="r">
              <a:spcBef>
                <a:spcPts val="400"/>
              </a:spcBef>
              <a:buClrTx/>
              <a:buSzTx/>
              <a:buFontTx/>
              <a:buNone/>
              <a:defRPr sz="2000">
                <a:solidFill>
                  <a:srgbClr val="212745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3" name="Shape 4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xfrm>
            <a:off x="1793288" y="4372168"/>
            <a:ext cx="6512512" cy="1143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1142999" y="731519"/>
            <a:ext cx="3346704" cy="3474721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2" name="Shape 5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body" sz="quarter" idx="1"/>
          </p:nvPr>
        </p:nvSpPr>
        <p:spPr>
          <a:xfrm>
            <a:off x="1143000" y="731519"/>
            <a:ext cx="3346704" cy="639763"/>
          </a:xfrm>
          <a:prstGeom prst="rect">
            <a:avLst/>
          </a:prstGeom>
        </p:spPr>
        <p:txBody>
          <a:bodyPr anchor="b"/>
          <a:lstStyle>
            <a:lvl1pPr marL="0" indent="0" algn="ctr">
              <a:buClrTx/>
              <a:buSzTx/>
              <a:buFontTx/>
              <a:buNone/>
              <a:defRPr sz="2400" b="1">
                <a:solidFill>
                  <a:srgbClr val="111423">
                    <a:alpha val="82500"/>
                  </a:srgbClr>
                </a:solidFill>
              </a:defRPr>
            </a:lvl1pPr>
            <a:lvl2pPr marL="0" indent="457200" algn="ctr">
              <a:buClrTx/>
              <a:buSzTx/>
              <a:buFontTx/>
              <a:buNone/>
              <a:defRPr sz="2400" b="1">
                <a:solidFill>
                  <a:srgbClr val="111423">
                    <a:alpha val="82500"/>
                  </a:srgbClr>
                </a:solidFill>
              </a:defRPr>
            </a:lvl2pPr>
            <a:lvl3pPr marL="0" indent="914400" algn="ctr">
              <a:buClrTx/>
              <a:buSzTx/>
              <a:buFontTx/>
              <a:buNone/>
              <a:defRPr sz="2400" b="1">
                <a:solidFill>
                  <a:srgbClr val="111423">
                    <a:alpha val="82500"/>
                  </a:srgbClr>
                </a:solidFill>
              </a:defRPr>
            </a:lvl3pPr>
            <a:lvl4pPr marL="0" indent="1371600" algn="ctr">
              <a:buClrTx/>
              <a:buSzTx/>
              <a:buFontTx/>
              <a:buNone/>
              <a:defRPr sz="2400" b="1">
                <a:solidFill>
                  <a:srgbClr val="111423">
                    <a:alpha val="82500"/>
                  </a:srgbClr>
                </a:solidFill>
              </a:defRPr>
            </a:lvl4pPr>
            <a:lvl5pPr marL="0" indent="1828800" algn="ctr">
              <a:buClrTx/>
              <a:buSzTx/>
              <a:buFontTx/>
              <a:buNone/>
              <a:defRPr sz="2400" b="1">
                <a:solidFill>
                  <a:srgbClr val="111423">
                    <a:alpha val="82500"/>
                  </a:srgbClr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0" name="Shape 60"/>
          <p:cNvSpPr>
            <a:spLocks noGrp="1"/>
          </p:cNvSpPr>
          <p:nvPr>
            <p:ph type="body" sz="quarter" idx="13"/>
          </p:nvPr>
        </p:nvSpPr>
        <p:spPr>
          <a:xfrm>
            <a:off x="4647301" y="731519"/>
            <a:ext cx="3346705" cy="639763"/>
          </a:xfrm>
          <a:prstGeom prst="rect">
            <a:avLst/>
          </a:prstGeom>
        </p:spPr>
        <p:txBody>
          <a:bodyPr anchor="b"/>
          <a:lstStyle/>
          <a:p>
            <a:pPr marL="0" indent="0" algn="ctr">
              <a:buClrTx/>
              <a:buSzTx/>
              <a:buFontTx/>
              <a:buNone/>
              <a:defRPr sz="2400" b="1">
                <a:solidFill>
                  <a:srgbClr val="111423">
                    <a:alpha val="82500"/>
                  </a:srgbClr>
                </a:solidFill>
              </a:defRPr>
            </a:pPr>
            <a:endParaRPr/>
          </a:p>
        </p:txBody>
      </p:sp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793288" y="4372168"/>
            <a:ext cx="6512512" cy="1143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1793288" y="4372168"/>
            <a:ext cx="6512512" cy="1143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70" name="Shape 7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6" cy="1258494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>
              <a:defRPr sz="2800"/>
            </a:lvl1pPr>
          </a:lstStyle>
          <a:p>
            <a:r>
              <a:t>Текст заголовка</a:t>
            </a:r>
          </a:p>
        </p:txBody>
      </p:sp>
      <p:sp>
        <p:nvSpPr>
          <p:cNvPr id="85" name="Shape 85"/>
          <p:cNvSpPr>
            <a:spLocks noGrp="1"/>
          </p:cNvSpPr>
          <p:nvPr>
            <p:ph type="body" sz="half" idx="1"/>
          </p:nvPr>
        </p:nvSpPr>
        <p:spPr>
          <a:xfrm>
            <a:off x="4593514" y="731519"/>
            <a:ext cx="4017086" cy="4894731"/>
          </a:xfrm>
          <a:prstGeom prst="rect">
            <a:avLst/>
          </a:prstGeom>
        </p:spPr>
        <p:txBody>
          <a:bodyPr anchor="ctr"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6" name="Shape 86"/>
          <p:cNvSpPr>
            <a:spLocks noGrp="1"/>
          </p:cNvSpPr>
          <p:nvPr>
            <p:ph type="body" sz="quarter" idx="13"/>
          </p:nvPr>
        </p:nvSpPr>
        <p:spPr>
          <a:xfrm>
            <a:off x="1075764" y="3497802"/>
            <a:ext cx="3388661" cy="2139519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ClrTx/>
              <a:buSzTx/>
              <a:buFontTx/>
              <a:buNone/>
              <a:defRPr sz="1400"/>
            </a:pPr>
            <a:endParaRPr/>
          </a:p>
        </p:txBody>
      </p:sp>
      <p:sp>
        <p:nvSpPr>
          <p:cNvPr id="87" name="Shape 8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0" y="3866920"/>
            <a:ext cx="9144000" cy="2991081"/>
          </a:xfrm>
          <a:prstGeom prst="rect">
            <a:avLst/>
          </a:prstGeom>
          <a:gradFill>
            <a:gsLst>
              <a:gs pos="0">
                <a:srgbClr val="FFFFFF">
                  <a:alpha val="92000"/>
                </a:srgbClr>
              </a:gs>
              <a:gs pos="37000">
                <a:srgbClr val="FFFFFF">
                  <a:alpha val="77000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5" name="Shape 95"/>
          <p:cNvSpPr/>
          <p:nvPr/>
        </p:nvSpPr>
        <p:spPr>
          <a:xfrm>
            <a:off x="0" y="-1"/>
            <a:ext cx="9144000" cy="3866922"/>
          </a:xfrm>
          <a:prstGeom prst="rect">
            <a:avLst/>
          </a:prstGeom>
          <a:gradFill>
            <a:gsLst>
              <a:gs pos="0">
                <a:srgbClr val="FFFFFF">
                  <a:alpha val="90000"/>
                </a:srgbClr>
              </a:gs>
              <a:gs pos="48000">
                <a:srgbClr val="FFFFFF">
                  <a:alpha val="63000"/>
                </a:srgbClr>
              </a:gs>
              <a:gs pos="100000">
                <a:srgbClr val="B4DCFA">
                  <a:alpha val="80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6" name="Shape 96"/>
          <p:cNvSpPr/>
          <p:nvPr/>
        </p:nvSpPr>
        <p:spPr>
          <a:xfrm>
            <a:off x="0" y="2652310"/>
            <a:ext cx="9144000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30000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6000"/>
                </a:srgbClr>
              </a:gs>
              <a:gs pos="64999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rgbClr val="FFFFFF"/>
              </a:gs>
              <a:gs pos="54000">
                <a:srgbClr val="FFFFFF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>
            <a:spLocks noGrp="1"/>
          </p:cNvSpPr>
          <p:nvPr>
            <p:ph type="pic" sz="half" idx="13"/>
          </p:nvPr>
        </p:nvSpPr>
        <p:spPr>
          <a:xfrm>
            <a:off x="4475174" y="1143000"/>
            <a:ext cx="4114801" cy="3127806"/>
          </a:xfrm>
          <a:prstGeom prst="rect">
            <a:avLst/>
          </a:prstGeom>
          <a:effectLst>
            <a:reflection stA="23000" endPos="40000" dir="5400000" sy="-100000" algn="bl" rotWithShape="0"/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99" name="Shape 99"/>
          <p:cNvSpPr>
            <a:spLocks noGrp="1"/>
          </p:cNvSpPr>
          <p:nvPr>
            <p:ph type="body" sz="quarter" idx="1"/>
          </p:nvPr>
        </p:nvSpPr>
        <p:spPr>
          <a:xfrm>
            <a:off x="877887" y="1010485"/>
            <a:ext cx="3694115" cy="2163021"/>
          </a:xfrm>
          <a:prstGeom prst="rect">
            <a:avLst/>
          </a:prstGeom>
        </p:spPr>
        <p:txBody>
          <a:bodyPr anchor="b"/>
          <a:lstStyle>
            <a:lvl1pPr marL="182879">
              <a:spcBef>
                <a:spcPts val="300"/>
              </a:spcBef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title"/>
          </p:nvPr>
        </p:nvSpPr>
        <p:spPr>
          <a:xfrm>
            <a:off x="727268" y="4464420"/>
            <a:ext cx="6383538" cy="114300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/>
          </a:lstStyle>
          <a:p>
            <a:r>
              <a:t>Текст заголовка</a:t>
            </a:r>
          </a:p>
        </p:txBody>
      </p:sp>
      <p:sp>
        <p:nvSpPr>
          <p:cNvPr id="101" name="Shape 1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99000">
              <a:srgbClr val="FFFFFF"/>
            </a:gs>
            <a:gs pos="100000">
              <a:srgbClr val="5BB9F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rgbClr val="FFFFFF">
                  <a:alpha val="91000"/>
                </a:srgbClr>
              </a:gs>
              <a:gs pos="37000">
                <a:srgbClr val="FFFFFF">
                  <a:alpha val="76000"/>
                </a:srgbClr>
              </a:gs>
              <a:gs pos="100000">
                <a:srgbClr val="B4DCFA">
                  <a:alpha val="79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>
            <a:gsLst>
              <a:gs pos="0">
                <a:srgbClr val="FFFFFF">
                  <a:alpha val="89000"/>
                </a:srgbClr>
              </a:gs>
              <a:gs pos="48000">
                <a:srgbClr val="FFFFFF">
                  <a:alpha val="62000"/>
                </a:srgbClr>
              </a:gs>
              <a:gs pos="100000">
                <a:srgbClr val="B4DCFA">
                  <a:alpha val="7900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 4"/>
          <p:cNvSpPr/>
          <p:nvPr/>
        </p:nvSpPr>
        <p:spPr>
          <a:xfrm>
            <a:off x="0" y="3768304"/>
            <a:ext cx="9144000" cy="2286001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29000">
                <a:srgbClr val="FFFFFF">
                  <a:alpha val="30000"/>
                </a:srgbClr>
              </a:gs>
              <a:gs pos="45000">
                <a:srgbClr val="B4DCFA">
                  <a:alpha val="40000"/>
                </a:srgbClr>
              </a:gs>
              <a:gs pos="55000">
                <a:srgbClr val="FFFFFF">
                  <a:alpha val="26000"/>
                </a:srgbClr>
              </a:gs>
              <a:gs pos="64999">
                <a:srgbClr val="B4DCFA">
                  <a:alpha val="60000"/>
                </a:srgbClr>
              </a:gs>
              <a:gs pos="100000">
                <a:srgbClr val="FFFFFF">
                  <a:alpha val="0"/>
                </a:srgbClr>
              </a:gs>
            </a:gsLst>
            <a:lin ang="54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Shape 5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>
            <a:gsLst>
              <a:gs pos="0">
                <a:srgbClr val="FFFFFF"/>
              </a:gs>
              <a:gs pos="56000">
                <a:srgbClr val="FFFFFF">
                  <a:alpha val="0"/>
                </a:srgbClr>
              </a:gs>
            </a:gsLst>
            <a:path path="circle">
              <a:fillToRect l="37721" t="-19636" r="62278" b="119636"/>
            </a:path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/>
          <a:lstStyle/>
          <a:p>
            <a:r>
              <a:t>Текст заголовка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xfrm>
            <a:off x="4583033" y="6220142"/>
            <a:ext cx="282734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ctr">
              <a:defRPr sz="1200" b="1">
                <a:solidFill>
                  <a:srgbClr val="80808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320040" marR="0" indent="-32004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Pct val="128000"/>
        <a:buFont typeface="Georgia"/>
        <a:buChar char="*"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C3260C"/>
        </a:buClr>
        <a:buSzTx/>
        <a:buFont typeface="Georgia"/>
        <a:buNone/>
        <a:tabLst/>
        <a:defRPr sz="4600" b="1" i="0" u="none" strike="noStrike" cap="none" spc="0" baseline="0">
          <a:ln>
            <a:noFill/>
          </a:ln>
          <a:solidFill>
            <a:srgbClr val="111423">
              <a:alpha val="82500"/>
            </a:srgbClr>
          </a:solidFill>
          <a:uFillTx/>
          <a:latin typeface="Trebuchet MS"/>
          <a:ea typeface="Trebuchet MS"/>
          <a:cs typeface="Trebuchet MS"/>
          <a:sym typeface="Trebuchet MS"/>
        </a:defRPr>
      </a:lvl9pPr>
    </p:titleStyle>
    <p:bodyStyle>
      <a:lvl1pPr marL="228600" marR="0" indent="-18287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1pPr>
      <a:lvl2pPr marL="566927" marR="0" indent="-201167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2pPr>
      <a:lvl3pPr marL="863600" marR="0" indent="-223519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3pPr>
      <a:lvl4pPr marL="1165860" marR="0" indent="-251460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4pPr>
      <a:lvl5pPr marL="1494390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5pPr>
      <a:lvl6pPr marL="1768710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6pPr>
      <a:lvl7pPr marL="207046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7pPr>
      <a:lvl8pPr marL="2390502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8pPr>
      <a:lvl9pPr marL="2692254" marR="0" indent="-287382" algn="l" defTabSz="914400" rtl="0" latinLnBrk="0">
        <a:lnSpc>
          <a:spcPct val="100000"/>
        </a:lnSpc>
        <a:spcBef>
          <a:spcPts val="500"/>
        </a:spcBef>
        <a:spcAft>
          <a:spcPts val="0"/>
        </a:spcAft>
        <a:buClr>
          <a:srgbClr val="C3260C"/>
        </a:buClr>
        <a:buSzPct val="130000"/>
        <a:buFont typeface="Georgia"/>
        <a:buChar char="*"/>
        <a:tabLst/>
        <a:defRPr sz="2200" b="0" i="0" u="none" strike="noStrike" cap="none" spc="0" baseline="0">
          <a:ln>
            <a:noFill/>
          </a:ln>
          <a:solidFill>
            <a:srgbClr val="404040"/>
          </a:solidFill>
          <a:uFillTx/>
          <a:latin typeface="Trebuchet MS"/>
          <a:ea typeface="Trebuchet MS"/>
          <a:cs typeface="Trebuchet MS"/>
          <a:sym typeface="Trebuchet MS"/>
        </a:defRPr>
      </a:lvl9pPr>
    </p:bodyStyle>
    <p:other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1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xfrm>
            <a:off x="0" y="731519"/>
            <a:ext cx="9144000" cy="4209650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37947" algn="ctr" defTabSz="758951">
              <a:spcBef>
                <a:spcPts val="400"/>
              </a:spcBef>
              <a:buSzTx/>
              <a:buNone/>
              <a:defRPr sz="1826"/>
            </a:pPr>
            <a:endParaRPr dirty="0"/>
          </a:p>
          <a:p>
            <a:pPr marL="0" indent="37947" algn="ctr" defTabSz="758951">
              <a:spcBef>
                <a:spcPts val="400"/>
              </a:spcBef>
              <a:buSzTx/>
              <a:buNone/>
              <a:defRPr sz="1826"/>
            </a:pPr>
            <a:endParaRPr dirty="0"/>
          </a:p>
          <a:p>
            <a:pPr marL="0" indent="0" algn="ctr" defTabSz="758951">
              <a:spcBef>
                <a:spcPts val="0"/>
              </a:spcBef>
              <a:buSzTx/>
              <a:buNone/>
              <a:defRPr sz="2988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/>
              <a:t>Приказ</a:t>
            </a:r>
            <a:r>
              <a:rPr dirty="0"/>
              <a:t> </a:t>
            </a:r>
            <a:r>
              <a:rPr lang="ru-RU" dirty="0" smtClean="0"/>
              <a:t>от 18.07.2016г. № 1380/16</a:t>
            </a:r>
            <a:endParaRPr dirty="0"/>
          </a:p>
          <a:p>
            <a:pPr marL="0" indent="0" algn="ctr" defTabSz="758951">
              <a:spcBef>
                <a:spcPts val="0"/>
              </a:spcBef>
              <a:buSzTx/>
              <a:buNone/>
              <a:defRPr sz="2988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/>
              <a:t>О </a:t>
            </a:r>
            <a:r>
              <a:rPr dirty="0" err="1"/>
              <a:t>проведении</a:t>
            </a:r>
            <a:r>
              <a:rPr dirty="0"/>
              <a:t> </a:t>
            </a:r>
            <a:r>
              <a:rPr dirty="0" err="1"/>
              <a:t>республиканского</a:t>
            </a:r>
            <a:r>
              <a:rPr dirty="0"/>
              <a:t> </a:t>
            </a:r>
            <a:r>
              <a:rPr dirty="0" err="1"/>
              <a:t>смотра-конкурса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лучшую</a:t>
            </a:r>
            <a:r>
              <a:rPr dirty="0"/>
              <a:t> </a:t>
            </a:r>
            <a:r>
              <a:rPr dirty="0" err="1"/>
              <a:t>подготовку</a:t>
            </a:r>
            <a:r>
              <a:rPr dirty="0"/>
              <a:t> </a:t>
            </a:r>
            <a:r>
              <a:rPr dirty="0" err="1"/>
              <a:t>образовательных</a:t>
            </a:r>
            <a:r>
              <a:rPr dirty="0"/>
              <a:t> </a:t>
            </a:r>
            <a:r>
              <a:rPr dirty="0" err="1"/>
              <a:t>организаций</a:t>
            </a:r>
            <a:r>
              <a:rPr dirty="0"/>
              <a:t>, </a:t>
            </a:r>
            <a:r>
              <a:rPr dirty="0" err="1"/>
              <a:t>специальных</a:t>
            </a:r>
            <a:r>
              <a:rPr dirty="0"/>
              <a:t> (</a:t>
            </a:r>
            <a:r>
              <a:rPr dirty="0" err="1"/>
              <a:t>коррекционных</a:t>
            </a:r>
            <a:r>
              <a:rPr dirty="0"/>
              <a:t>) </a:t>
            </a:r>
            <a:r>
              <a:rPr dirty="0" err="1"/>
              <a:t>образовательных</a:t>
            </a:r>
            <a:r>
              <a:rPr dirty="0"/>
              <a:t> </a:t>
            </a:r>
            <a:r>
              <a:rPr dirty="0" err="1"/>
              <a:t>организаций</a:t>
            </a:r>
            <a:r>
              <a:rPr dirty="0"/>
              <a:t>, </a:t>
            </a:r>
            <a:r>
              <a:rPr dirty="0" err="1"/>
              <a:t>детских</a:t>
            </a:r>
            <a:r>
              <a:rPr dirty="0"/>
              <a:t> </a:t>
            </a:r>
            <a:r>
              <a:rPr dirty="0" err="1"/>
              <a:t>домов</a:t>
            </a:r>
            <a:r>
              <a:rPr dirty="0"/>
              <a:t>, </a:t>
            </a:r>
            <a:r>
              <a:rPr dirty="0" err="1"/>
              <a:t>образовательных</a:t>
            </a:r>
            <a:r>
              <a:rPr dirty="0"/>
              <a:t> </a:t>
            </a:r>
            <a:r>
              <a:rPr dirty="0" err="1"/>
              <a:t>организаций</a:t>
            </a:r>
            <a:r>
              <a:rPr dirty="0"/>
              <a:t> </a:t>
            </a:r>
            <a:r>
              <a:rPr dirty="0" err="1"/>
              <a:t>среднего</a:t>
            </a:r>
            <a:r>
              <a:rPr dirty="0"/>
              <a:t> </a:t>
            </a:r>
            <a:r>
              <a:rPr dirty="0" err="1"/>
              <a:t>профессионального</a:t>
            </a:r>
            <a:r>
              <a:rPr dirty="0"/>
              <a:t> образования к </a:t>
            </a:r>
            <a:r>
              <a:rPr dirty="0" err="1"/>
              <a:t>новому</a:t>
            </a:r>
            <a:r>
              <a:rPr dirty="0"/>
              <a:t> 2016/2017 </a:t>
            </a:r>
            <a:r>
              <a:rPr dirty="0" err="1"/>
              <a:t>учебному</a:t>
            </a:r>
            <a:r>
              <a:rPr dirty="0"/>
              <a:t> </a:t>
            </a:r>
            <a:r>
              <a:rPr dirty="0" err="1"/>
              <a:t>году</a:t>
            </a:r>
            <a:endParaRPr dirty="0"/>
          </a:p>
        </p:txBody>
      </p:sp>
      <p:pic>
        <p:nvPicPr>
          <p:cNvPr id="129" name="image1.png" descr="Герб Республики Татарстан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000500" y="142875"/>
            <a:ext cx="1071563" cy="10715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475656" y="463963"/>
            <a:ext cx="7200800" cy="136230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8" algn="ctr">
              <a:buClrTx/>
              <a:defRPr sz="5400"/>
            </a:pPr>
            <a:r>
              <a:rPr lang="ru-RU" sz="4900" dirty="0" smtClean="0"/>
              <a:t>Критерии оценки:</a:t>
            </a:r>
            <a:endParaRPr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373576"/>
              </p:ext>
            </p:extLst>
          </p:nvPr>
        </p:nvGraphicFramePr>
        <p:xfrm>
          <a:off x="347801" y="1700808"/>
          <a:ext cx="8640960" cy="45262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06006"/>
                <a:gridCol w="1034954"/>
              </a:tblGrid>
              <a:tr h="554893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i="1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Trebuchet MS"/>
                        </a:rPr>
                        <a:t>II</a:t>
                      </a:r>
                      <a:r>
                        <a:rPr lang="ru-RU" sz="2000" b="1" i="1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Trebuchet MS"/>
                        </a:rPr>
                        <a:t>. Оценка состояния готовности общеобразовательной организации</a:t>
                      </a:r>
                      <a:endParaRPr lang="ru-RU" sz="2000" b="1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Trebuchet MS"/>
                      </a:endParaRPr>
                    </a:p>
                    <a:p>
                      <a:pPr algn="ctr"/>
                      <a:r>
                        <a:rPr lang="ru-RU" sz="2000" b="1" i="1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Trebuchet MS"/>
                        </a:rPr>
                        <a:t>к новому учебному году</a:t>
                      </a:r>
                      <a:endParaRPr lang="ru-RU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1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4. Организация </a:t>
                      </a: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пищевого режима и состояние охраны труда на 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пищеблоке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</a:rPr>
                        <a:t>0-5</a:t>
                      </a:r>
                    </a:p>
                  </a:txBody>
                  <a:tcPr marL="9525" marR="9525" marT="9525" marB="9525" anchor="ctr"/>
                </a:tc>
              </a:tr>
              <a:tr h="191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5. Состояние  </a:t>
                      </a: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спортивных залов  и спортивных  </a:t>
                      </a:r>
                      <a:r>
                        <a:rPr lang="ru-RU" sz="2800" dirty="0" smtClean="0">
                          <a:effectLst/>
                          <a:latin typeface="Times New Roman"/>
                          <a:ea typeface="Times New Roman"/>
                        </a:rPr>
                        <a:t>площадок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Times New Roman"/>
                        </a:rPr>
                        <a:t>0-5</a:t>
                      </a:r>
                    </a:p>
                  </a:txBody>
                  <a:tcPr marL="9525" marR="9525" marT="9525" marB="9525" anchor="ctr"/>
                </a:tc>
              </a:tr>
              <a:tr h="35786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6. Санитарное </a:t>
                      </a: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состояние медицинского </a:t>
                      </a: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кабинета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0-3</a:t>
                      </a:r>
                      <a:endParaRPr lang="ru-RU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08188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475656" y="463963"/>
            <a:ext cx="7200800" cy="136230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8" algn="ctr">
              <a:buClrTx/>
              <a:defRPr sz="5400"/>
            </a:pPr>
            <a:r>
              <a:rPr lang="ru-RU" sz="4900" dirty="0" smtClean="0"/>
              <a:t>Состав жюри:</a:t>
            </a:r>
            <a:endParaRPr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964095" y="1700808"/>
            <a:ext cx="77048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Министерства образования и науки Республики Татарстан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депутаты Государственного Совета Республики Татарстан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Общественной палаты Республики Татарстан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Общественного Совета Министерства образования и науки Республики Татарстан, молодежных общественных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77192590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259632" y="463963"/>
            <a:ext cx="7776863" cy="1362307"/>
          </a:xfrm>
          <a:prstGeom prst="rect">
            <a:avLst/>
          </a:prstGeom>
        </p:spPr>
        <p:txBody>
          <a:bodyPr>
            <a:noAutofit/>
          </a:bodyPr>
          <a:lstStyle/>
          <a:p>
            <a:pPr lvl="8" algn="ctr">
              <a:buClrTx/>
              <a:defRPr sz="5400"/>
            </a:pP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Информацию о представителе с муниципального образования РТ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ru-RU" sz="4000" dirty="0" smtClean="0"/>
              <a:t>просим направить до 27 июля на электронный адрес: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1000" dirty="0"/>
              <a:t/>
            </a:r>
            <a:br>
              <a:rPr lang="en-US" sz="1000" dirty="0"/>
            </a:br>
            <a:r>
              <a:rPr lang="ru-RU" sz="4800" dirty="0" smtClean="0"/>
              <a:t> </a:t>
            </a:r>
            <a:r>
              <a:rPr lang="en-US" sz="4800" dirty="0" smtClean="0"/>
              <a:t>Aygul.Kashapova@tatar.ru</a:t>
            </a:r>
            <a:endParaRPr sz="4800"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2939246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115617" y="463963"/>
            <a:ext cx="7560839" cy="1092829"/>
          </a:xfrm>
          <a:prstGeom prst="rect">
            <a:avLst/>
          </a:prstGeom>
        </p:spPr>
        <p:txBody>
          <a:bodyPr>
            <a:noAutofit/>
          </a:bodyPr>
          <a:lstStyle/>
          <a:p>
            <a:pPr lvl="8" algn="ctr">
              <a:buClrTx/>
              <a:defRPr sz="5400"/>
            </a:pPr>
            <a:r>
              <a:rPr lang="ru-RU" sz="3600" dirty="0" smtClean="0"/>
              <a:t>Подведение итогов и награждение зонального этапа:</a:t>
            </a:r>
            <a:endParaRPr sz="4000"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1700808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смотра-конкурса определяются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II, III места и 2 лауреата среди сельских муниципальных образовательных организаций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II, III места и 2 лауреата среди городских образовательных организаций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II, III места и 2 лауреата среди специальных (коррекционных) образовательных организаций, детских домов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I, II, III места и 2 лауреата  среди образовательных организаций среднего профессионального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342647950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115617" y="463963"/>
            <a:ext cx="7560839" cy="1092829"/>
          </a:xfrm>
          <a:prstGeom prst="rect">
            <a:avLst/>
          </a:prstGeom>
        </p:spPr>
        <p:txBody>
          <a:bodyPr>
            <a:noAutofit/>
          </a:bodyPr>
          <a:lstStyle/>
          <a:p>
            <a:pPr lvl="8" algn="ctr">
              <a:buClrTx/>
              <a:defRPr sz="5400"/>
            </a:pPr>
            <a:r>
              <a:rPr lang="ru-RU" sz="3600" dirty="0" smtClean="0"/>
              <a:t>Подведение итогов и награждение зонального этапа: </a:t>
            </a:r>
            <a:endParaRPr sz="4000"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2132856"/>
            <a:ext cx="84249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призеры, лауреаты Смотра-конкурса – поощряются Дипломами Министерства образования и науки Республики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Татарстан.</a:t>
            </a:r>
          </a:p>
          <a:p>
            <a:pPr algn="just"/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630058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115617" y="463963"/>
            <a:ext cx="7560839" cy="1092829"/>
          </a:xfrm>
          <a:prstGeom prst="rect">
            <a:avLst/>
          </a:prstGeom>
        </p:spPr>
        <p:txBody>
          <a:bodyPr>
            <a:noAutofit/>
          </a:bodyPr>
          <a:lstStyle/>
          <a:p>
            <a:pPr lvl="8" algn="ctr">
              <a:buClrTx/>
              <a:defRPr sz="5400"/>
            </a:pPr>
            <a:r>
              <a:rPr lang="ru-RU" sz="3200" dirty="0" smtClean="0"/>
              <a:t>Финал, подведение итогов и награждение 18 августа в Лаишево:</a:t>
            </a:r>
            <a:endParaRPr sz="3600"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1700808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смотра-конкурса определяются: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II, III места и 2 лауреата среди сельских муниципальных образовательных организаций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II, III места и 2 лауреата среди городских образовательных организаций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II, III места и 2 лауреата среди специальных (коррекционных) образовательных организаций, детских домов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I, II, III места и 2 лауреата  среди образовательных организаций среднего профессионального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0687398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115617" y="463963"/>
            <a:ext cx="7560839" cy="1092829"/>
          </a:xfrm>
          <a:prstGeom prst="rect">
            <a:avLst/>
          </a:prstGeom>
        </p:spPr>
        <p:txBody>
          <a:bodyPr>
            <a:noAutofit/>
          </a:bodyPr>
          <a:lstStyle/>
          <a:p>
            <a:pPr lvl="8" algn="ctr">
              <a:buClrTx/>
              <a:defRPr sz="5400"/>
            </a:pPr>
            <a:r>
              <a:rPr lang="ru-RU" sz="3200" dirty="0"/>
              <a:t>Финал, подведение итогов и </a:t>
            </a:r>
            <a:r>
              <a:rPr lang="ru-RU" sz="3200"/>
              <a:t>награждение </a:t>
            </a:r>
            <a:r>
              <a:rPr lang="ru-RU" sz="3200" smtClean="0"/>
              <a:t>18 </a:t>
            </a:r>
            <a:r>
              <a:rPr lang="ru-RU" sz="3200" dirty="0"/>
              <a:t>августа в Лаишево:</a:t>
            </a:r>
            <a:endParaRPr sz="3600"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Прямоугольник 1"/>
          <p:cNvSpPr/>
          <p:nvPr/>
        </p:nvSpPr>
        <p:spPr>
          <a:xfrm>
            <a:off x="323528" y="2132856"/>
            <a:ext cx="84249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Победители, призеры, лауреаты Смотра-конкурса – поощряются Дипломами Министерства образования и науки Республики Татарстан 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Кубками.</a:t>
            </a:r>
          </a:p>
          <a:p>
            <a:pPr algn="just"/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образовательных организаций, занявшие призовые места и ставшие лауреатами Смотра-конкурса, получают Благодарственные письма Министерства образования и науки Республики Татарстан.</a:t>
            </a:r>
          </a:p>
        </p:txBody>
      </p:sp>
    </p:spTree>
    <p:extLst>
      <p:ext uri="{BB962C8B-B14F-4D97-AF65-F5344CB8AC3E}">
        <p14:creationId xmlns:p14="http://schemas.microsoft.com/office/powerpoint/2010/main" val="205961985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1010341" y="432232"/>
            <a:ext cx="8001057" cy="891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3" indent="685800">
              <a:defRPr sz="5400" b="1">
                <a:solidFill>
                  <a:srgbClr val="111423">
                    <a:alpha val="82500"/>
                  </a:srgbClr>
                </a:solidFill>
              </a:defRPr>
            </a:pPr>
            <a:r>
              <a:t>Сроки проведения</a:t>
            </a:r>
          </a:p>
        </p:txBody>
      </p:sp>
      <p:sp>
        <p:nvSpPr>
          <p:cNvPr id="135" name="Shape 135"/>
          <p:cNvSpPr/>
          <p:nvPr/>
        </p:nvSpPr>
        <p:spPr>
          <a:xfrm>
            <a:off x="440844" y="2312884"/>
            <a:ext cx="8262312" cy="2246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1" algn="ctr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Зональный этап 3-5 августа 2016г</a:t>
            </a: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algn="ctr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Финал 10-12 августа 2016 г.</a:t>
            </a:r>
          </a:p>
          <a:p>
            <a:pPr algn="ctr">
              <a:defRPr sz="2400" b="1">
                <a:latin typeface="Tahoma"/>
                <a:ea typeface="Tahoma"/>
                <a:cs typeface="Tahoma"/>
                <a:sym typeface="Tahoma"/>
              </a:defRPr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1010341" y="432232"/>
            <a:ext cx="800105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3" indent="685800">
              <a:defRPr sz="5400" b="1">
                <a:solidFill>
                  <a:srgbClr val="111423">
                    <a:alpha val="82500"/>
                  </a:srgbClr>
                </a:solidFill>
              </a:defRPr>
            </a:pPr>
            <a:r>
              <a:rPr lang="ru-RU" sz="4400" dirty="0" smtClean="0"/>
              <a:t>Распределение по зонам:</a:t>
            </a:r>
            <a:endParaRPr sz="4400" dirty="0"/>
          </a:p>
        </p:txBody>
      </p:sp>
      <p:sp>
        <p:nvSpPr>
          <p:cNvPr id="135" name="Shape 135"/>
          <p:cNvSpPr/>
          <p:nvPr/>
        </p:nvSpPr>
        <p:spPr>
          <a:xfrm>
            <a:off x="440844" y="2312884"/>
            <a:ext cx="826231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400" b="1">
                <a:latin typeface="Tahoma"/>
                <a:ea typeface="Tahoma"/>
                <a:cs typeface="Tahoma"/>
                <a:sym typeface="Tahoma"/>
              </a:defRPr>
            </a:pP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28065" y="1206203"/>
            <a:ext cx="868787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зона 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Зеленодольский, Лаишевский,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Рыбно-Слободский муниципальные районы, г.Казань;</a:t>
            </a: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  <a:sym typeface="Tahoma"/>
            </a:endParaRP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2 зона 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Азнакаевский, Альметьевский, Бавлинский, Бугульминский, Лениногорский,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Ютазинский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 муниципальные районы;</a:t>
            </a: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  <a:sym typeface="Tahoma"/>
            </a:endParaRP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3 зона 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Агрызский, Актанышский, Мензелинский, Менделеевский, Муслюмовский,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Сармановский муниципальные районы; </a:t>
            </a: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  <a:sym typeface="Tahoma"/>
            </a:endParaRP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4 зона 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Елабужский,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Заинский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Мамадышский,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г.Набережные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 Челны, Нижнекамский,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Новошешминский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Тукаевский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 муниципальные районы</a:t>
            </a:r>
          </a:p>
        </p:txBody>
      </p:sp>
    </p:spTree>
    <p:extLst>
      <p:ext uri="{BB962C8B-B14F-4D97-AF65-F5344CB8AC3E}">
        <p14:creationId xmlns:p14="http://schemas.microsoft.com/office/powerpoint/2010/main" val="88648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1010341" y="432232"/>
            <a:ext cx="8001057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lvl="3" indent="685800">
              <a:defRPr sz="5400" b="1">
                <a:solidFill>
                  <a:srgbClr val="111423">
                    <a:alpha val="82500"/>
                  </a:srgbClr>
                </a:solidFill>
              </a:defRPr>
            </a:pPr>
            <a:r>
              <a:rPr lang="ru-RU" sz="4400" dirty="0" smtClean="0"/>
              <a:t>Распределение по зонам:</a:t>
            </a:r>
            <a:endParaRPr sz="4400" dirty="0"/>
          </a:p>
        </p:txBody>
      </p:sp>
      <p:sp>
        <p:nvSpPr>
          <p:cNvPr id="135" name="Shape 135"/>
          <p:cNvSpPr/>
          <p:nvPr/>
        </p:nvSpPr>
        <p:spPr>
          <a:xfrm>
            <a:off x="440844" y="2312884"/>
            <a:ext cx="826231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400" b="1">
                <a:latin typeface="Tahoma"/>
                <a:ea typeface="Tahoma"/>
                <a:cs typeface="Tahoma"/>
                <a:sym typeface="Tahoma"/>
              </a:defRPr>
            </a:pPr>
            <a:endParaRPr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74042" y="1700808"/>
            <a:ext cx="868787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5 зона 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Алексеевский, Алькеевский, Аксубаевский, Нурлатский, Спасский,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Черемшанский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Чистопольский муниципальные районы</a:t>
            </a: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  <a:sym typeface="Tahoma"/>
            </a:endParaRP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6 зона -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Апастовский,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Буинский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Верхне-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Услонский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Дрожжановский,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Кайбицкий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Камско-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Устьинский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,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Тетюшский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 муниципальные районы</a:t>
            </a: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endPara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  <a:sym typeface="Tahoma"/>
            </a:endParaRPr>
          </a:p>
          <a:p>
            <a:pPr lvl="1">
              <a:defRPr sz="2400">
                <a:latin typeface="Tahoma"/>
                <a:ea typeface="Tahoma"/>
                <a:cs typeface="Tahoma"/>
                <a:sym typeface="Tahoma"/>
              </a:defRPr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7 зона-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Арский, Атнинский, Балтасинский, Высокогорский, Кукморский, Пестречинский, Сабинский,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Tahoma"/>
              </a:rPr>
              <a:t>Тюлячинский муниципальные районы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496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3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971600" y="432232"/>
            <a:ext cx="803979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lvl="3" indent="685800">
              <a:defRPr sz="5400" b="1">
                <a:solidFill>
                  <a:srgbClr val="111423">
                    <a:alpha val="82500"/>
                  </a:srgbClr>
                </a:solidFill>
              </a:defRPr>
            </a:pPr>
            <a:r>
              <a:rPr lang="ru-RU" sz="4000" dirty="0" smtClean="0"/>
              <a:t>Участники Смотра-конкурса:</a:t>
            </a:r>
            <a:endParaRPr sz="4000" dirty="0"/>
          </a:p>
        </p:txBody>
      </p:sp>
      <p:sp>
        <p:nvSpPr>
          <p:cNvPr id="135" name="Shape 135"/>
          <p:cNvSpPr/>
          <p:nvPr/>
        </p:nvSpPr>
        <p:spPr>
          <a:xfrm>
            <a:off x="440844" y="2312884"/>
            <a:ext cx="826231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400" b="1">
                <a:latin typeface="Tahoma"/>
                <a:ea typeface="Tahoma"/>
                <a:cs typeface="Tahoma"/>
                <a:sym typeface="Tahoma"/>
              </a:defRPr>
            </a:pPr>
            <a:endParaRPr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63587" y="1556792"/>
            <a:ext cx="783956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общеобразовательные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организации;</a:t>
            </a:r>
          </a:p>
          <a:p>
            <a:pPr lvl="0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специальная (коррекционная)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организация; </a:t>
            </a:r>
          </a:p>
          <a:p>
            <a:pPr lvl="0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дом;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организация среднего профессионального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208503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wip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115617" y="463963"/>
            <a:ext cx="7560839" cy="1362307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lvl="8" algn="l">
              <a:buClrTx/>
              <a:defRPr sz="5400"/>
            </a:pPr>
            <a:r>
              <a:rPr lang="ru-RU" sz="4900" dirty="0" smtClean="0"/>
              <a:t>Не </a:t>
            </a:r>
            <a:r>
              <a:rPr lang="ru-RU" sz="4900" dirty="0"/>
              <a:t>допускаются к участию</a:t>
            </a:r>
            <a:r>
              <a:rPr lang="ru-RU" sz="4900" dirty="0" smtClean="0"/>
              <a:t>:</a:t>
            </a:r>
            <a:endParaRPr dirty="0"/>
          </a:p>
        </p:txBody>
      </p:sp>
      <p:sp>
        <p:nvSpPr>
          <p:cNvPr id="138" name="Shape 138"/>
          <p:cNvSpPr>
            <a:spLocks noGrp="1"/>
          </p:cNvSpPr>
          <p:nvPr>
            <p:ph type="body" idx="1"/>
          </p:nvPr>
        </p:nvSpPr>
        <p:spPr>
          <a:xfrm>
            <a:off x="178562" y="1676399"/>
            <a:ext cx="8786876" cy="4305301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571500" indent="-571500" algn="ctr">
              <a:lnSpc>
                <a:spcPct val="80000"/>
              </a:lnSpc>
              <a:spcBef>
                <a:spcPts val="400"/>
              </a:spcBef>
              <a:buClrTx/>
              <a:buSzTx/>
              <a:buFont typeface="Arial" panose="020B0604020202020204" pitchFamily="34" charset="0"/>
              <a:buChar char="•"/>
              <a:defRPr sz="39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b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  <a:r>
              <a:rPr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имеющие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лицензии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аккредитации</a:t>
            </a:r>
            <a:r>
              <a:rPr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ctr">
              <a:lnSpc>
                <a:spcPct val="80000"/>
              </a:lnSpc>
              <a:spcBef>
                <a:spcPts val="400"/>
              </a:spcBef>
              <a:buClrTx/>
              <a:buSzTx/>
              <a:buFontTx/>
              <a:buNone/>
              <a:defRPr sz="3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lnSpc>
                <a:spcPct val="80000"/>
              </a:lnSpc>
              <a:spcBef>
                <a:spcPts val="400"/>
              </a:spcBef>
              <a:buClrTx/>
              <a:buSzTx/>
              <a:buFont typeface="Arial" panose="020B0604020202020204" pitchFamily="34" charset="0"/>
              <a:buChar char="•"/>
              <a:defRPr sz="3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</a:t>
            </a:r>
            <a:r>
              <a:rPr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призеры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Смотра-конкурса</a:t>
            </a:r>
            <a:r>
              <a:rPr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2013-2015 </a:t>
            </a:r>
            <a:r>
              <a:rPr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lnSpc>
                <a:spcPct val="80000"/>
              </a:lnSpc>
              <a:spcBef>
                <a:spcPts val="400"/>
              </a:spcBef>
              <a:buClrTx/>
              <a:buSzTx/>
              <a:buFont typeface="Arial" panose="020B0604020202020204" pitchFamily="34" charset="0"/>
              <a:buChar char="•"/>
              <a:defRPr sz="3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ctr">
              <a:lnSpc>
                <a:spcPct val="80000"/>
              </a:lnSpc>
              <a:spcBef>
                <a:spcPts val="400"/>
              </a:spcBef>
              <a:buClrTx/>
              <a:buSzTx/>
              <a:buFont typeface="Arial" panose="020B0604020202020204" pitchFamily="34" charset="0"/>
              <a:buChar char="•"/>
              <a:defRPr sz="3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организации находящиеся на капитальном ремонте. </a:t>
            </a:r>
            <a:endParaRPr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475656" y="463963"/>
            <a:ext cx="7200800" cy="136230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8" algn="ctr">
              <a:buClrTx/>
              <a:defRPr sz="5400"/>
            </a:pPr>
            <a:r>
              <a:rPr lang="ru-RU" sz="4900" dirty="0" smtClean="0"/>
              <a:t>Критерии оценки:</a:t>
            </a:r>
            <a:endParaRPr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102026"/>
              </p:ext>
            </p:extLst>
          </p:nvPr>
        </p:nvGraphicFramePr>
        <p:xfrm>
          <a:off x="350370" y="1484784"/>
          <a:ext cx="8640960" cy="48245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992888"/>
                <a:gridCol w="648072"/>
              </a:tblGrid>
              <a:tr h="458189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I</a:t>
                      </a:r>
                      <a:r>
                        <a:rPr lang="ru-RU" sz="2400" dirty="0">
                          <a:effectLst/>
                        </a:rPr>
                        <a:t>. Общая </a:t>
                      </a:r>
                      <a:r>
                        <a:rPr lang="ru-RU" sz="2400" dirty="0" smtClean="0">
                          <a:effectLst/>
                        </a:rPr>
                        <a:t>визуальная оценка пришкольной территории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66346">
                <a:tc>
                  <a:txBody>
                    <a:bodyPr/>
                    <a:lstStyle/>
                    <a:p>
                      <a:pPr marL="457200" indent="-457200" algn="just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Состояние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пришкольной территории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None/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благоустройство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территории: наличие и состояние ограждения, освещения, оборудованных учебных площадок, мест отдыха, дорожек, эстетичность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оформления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цветочное 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оформление пришкольной </a:t>
                      </a: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территории</a:t>
                      </a:r>
                    </a:p>
                    <a:p>
                      <a:pPr marL="0" lvl="0" indent="0" algn="just"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0-5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0-3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46167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475656" y="463963"/>
            <a:ext cx="7200800" cy="136230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8" algn="ctr">
              <a:buClrTx/>
              <a:defRPr sz="5400"/>
            </a:pPr>
            <a:r>
              <a:rPr lang="ru-RU" sz="4900" dirty="0" smtClean="0"/>
              <a:t>Критерии оценки:</a:t>
            </a:r>
            <a:endParaRPr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496217"/>
              </p:ext>
            </p:extLst>
          </p:nvPr>
        </p:nvGraphicFramePr>
        <p:xfrm>
          <a:off x="350370" y="1484784"/>
          <a:ext cx="8640960" cy="482453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06006"/>
                <a:gridCol w="1034954"/>
              </a:tblGrid>
              <a:tr h="566042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Общая </a:t>
                      </a: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визуальная оценка пришкольной территории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58493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и эффективность использования учебно-опытного участка в образовательно-воспитательном процессе в сельских общеобразовательных организациях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sz="27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7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2. Состояние </a:t>
                      </a:r>
                      <a:r>
                        <a:rPr lang="ru-RU" sz="2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входной группы и фасада здания (эстетическая выразительность фасада здания, наличие флагштоков, оформление фойе входных групп, наличие символики РФ и РТ и т.д.)</a:t>
                      </a:r>
                      <a:endParaRPr lang="ru-RU" sz="27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0-5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0-3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69959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/>
          </p:cNvSpPr>
          <p:nvPr>
            <p:ph type="title"/>
          </p:nvPr>
        </p:nvSpPr>
        <p:spPr>
          <a:xfrm>
            <a:off x="1475656" y="463963"/>
            <a:ext cx="7200800" cy="1362307"/>
          </a:xfrm>
          <a:prstGeom prst="rect">
            <a:avLst/>
          </a:prstGeom>
        </p:spPr>
        <p:txBody>
          <a:bodyPr>
            <a:normAutofit/>
          </a:bodyPr>
          <a:lstStyle/>
          <a:p>
            <a:pPr lvl="8" algn="ctr">
              <a:buClrTx/>
              <a:defRPr sz="5400"/>
            </a:pPr>
            <a:r>
              <a:rPr lang="ru-RU" sz="4900" dirty="0" smtClean="0"/>
              <a:t>Критерии оценки:</a:t>
            </a:r>
            <a:endParaRPr dirty="0"/>
          </a:p>
        </p:txBody>
      </p:sp>
      <p:pic>
        <p:nvPicPr>
          <p:cNvPr id="139" name="image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8" y="217188"/>
            <a:ext cx="792089" cy="927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5576" y="6309319"/>
            <a:ext cx="8510587" cy="795868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031680"/>
              </p:ext>
            </p:extLst>
          </p:nvPr>
        </p:nvGraphicFramePr>
        <p:xfrm>
          <a:off x="350370" y="1484784"/>
          <a:ext cx="8640960" cy="453650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606006"/>
                <a:gridCol w="1034954"/>
              </a:tblGrid>
              <a:tr h="789581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b="1" i="1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Trebuchet MS"/>
                        </a:rPr>
                        <a:t>II</a:t>
                      </a:r>
                      <a:r>
                        <a:rPr lang="ru-RU" sz="2000" b="1" i="1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Trebuchet MS"/>
                        </a:rPr>
                        <a:t>. Оценка состояния готовности общеобразовательной организации</a:t>
                      </a:r>
                      <a:endParaRPr lang="ru-RU" sz="2000" b="1" i="0" u="none" strike="noStrike" cap="none" spc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Trebuchet MS"/>
                      </a:endParaRPr>
                    </a:p>
                    <a:p>
                      <a:pPr algn="ctr"/>
                      <a:r>
                        <a:rPr lang="ru-RU" sz="2000" b="1" i="1" u="none" strike="noStrike" cap="none" spc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+mn-lt"/>
                          <a:ea typeface="+mn-ea"/>
                          <a:cs typeface="+mn-cs"/>
                          <a:sym typeface="Trebuchet MS"/>
                        </a:rPr>
                        <a:t>к новому учебному году</a:t>
                      </a:r>
                      <a:endParaRPr lang="ru-RU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48974">
                <a:tc>
                  <a:txBody>
                    <a:bodyPr/>
                    <a:lstStyle/>
                    <a:p>
                      <a:pPr marL="514350" indent="-514350" algn="l"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Техническое 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состояние </a:t>
                      </a: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здания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None/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0-3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2489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2. Санитарное </a:t>
                      </a:r>
                      <a:r>
                        <a:rPr lang="ru-RU" sz="3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состояние здания </a:t>
                      </a:r>
                      <a:endParaRPr lang="ru-RU" sz="3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0-3</a:t>
                      </a:r>
                      <a:endParaRPr lang="ru-RU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12489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3. Выполнение </a:t>
                      </a: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правил пожарной безопасности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0-5</a:t>
                      </a: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76175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0000FF"/>
      </a:hlink>
      <a:folHlink>
        <a:srgbClr val="FF00FF"/>
      </a:folHlink>
    </a:clrScheme>
    <a:fontScheme name="Воздушный поток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2984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2984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50800" dir="5400000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flat">
          <a:solidFill>
            <a:srgbClr val="293E8E"/>
          </a:solidFill>
          <a:prstDash val="solid"/>
          <a:round/>
        </a:ln>
        <a:effectLst>
          <a:outerShdw blurRad="38100" dist="22984" dir="5400000" rotWithShape="0">
            <a:srgbClr val="000000">
              <a:alpha val="4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5875" cap="flat">
          <a:solidFill>
            <a:srgbClr val="293E8E"/>
          </a:solidFill>
          <a:prstDash val="solid"/>
          <a:round/>
        </a:ln>
        <a:effectLst>
          <a:outerShdw blurRad="63500" dist="50800" dir="5400000" rotWithShape="0">
            <a:srgbClr val="000000">
              <a:alpha val="2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0000FF"/>
      </a:hlink>
      <a:folHlink>
        <a:srgbClr val="FF00FF"/>
      </a:folHlink>
    </a:clrScheme>
    <a:fontScheme name="Воздушный поток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2984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2984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50800" dir="5400000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flat">
          <a:solidFill>
            <a:srgbClr val="293E8E"/>
          </a:solidFill>
          <a:prstDash val="solid"/>
          <a:round/>
        </a:ln>
        <a:effectLst>
          <a:outerShdw blurRad="38100" dist="22984" dir="5400000" rotWithShape="0">
            <a:srgbClr val="000000">
              <a:alpha val="4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5875" cap="flat">
          <a:solidFill>
            <a:srgbClr val="293E8E"/>
          </a:solidFill>
          <a:prstDash val="solid"/>
          <a:round/>
        </a:ln>
        <a:effectLst>
          <a:outerShdw blurRad="63500" dist="50800" dir="5400000" rotWithShape="0">
            <a:srgbClr val="000000">
              <a:alpha val="2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rebuchet MS"/>
            <a:ea typeface="Trebuchet MS"/>
            <a:cs typeface="Trebuchet M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676</Words>
  <Application>Microsoft Office PowerPoint</Application>
  <PresentationFormat>Экран (4:3)</PresentationFormat>
  <Paragraphs>113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Не допускаются к участию:</vt:lpstr>
      <vt:lpstr>Критерии оценки:</vt:lpstr>
      <vt:lpstr>Критерии оценки:</vt:lpstr>
      <vt:lpstr>Критерии оценки:</vt:lpstr>
      <vt:lpstr>Критерии оценки:</vt:lpstr>
      <vt:lpstr>Состав жюри:</vt:lpstr>
      <vt:lpstr> Информацию о представителе с муниципального образования РТ  просим направить до 27 июля на электронный адрес:   Aygul.Kashapova@tatar.ru</vt:lpstr>
      <vt:lpstr>Подведение итогов и награждение зонального этапа:</vt:lpstr>
      <vt:lpstr>Подведение итогов и награждение зонального этапа: </vt:lpstr>
      <vt:lpstr>Финал, подведение итогов и награждение 18 августа в Лаишево:</vt:lpstr>
      <vt:lpstr>Финал, подведение итогов и награждение 18 августа в Лаишево: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Гульнара</dc:creator>
  <cp:lastModifiedBy>Gulnara</cp:lastModifiedBy>
  <cp:revision>19</cp:revision>
  <cp:lastPrinted>2016-07-21T06:22:00Z</cp:lastPrinted>
  <dcterms:modified xsi:type="dcterms:W3CDTF">2016-07-21T12:07:02Z</dcterms:modified>
</cp:coreProperties>
</file>